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9" r:id="rId2"/>
    <p:sldId id="322" r:id="rId3"/>
    <p:sldId id="303" r:id="rId4"/>
    <p:sldId id="313" r:id="rId5"/>
    <p:sldId id="317" r:id="rId6"/>
    <p:sldId id="318" r:id="rId7"/>
    <p:sldId id="319" r:id="rId8"/>
    <p:sldId id="320" r:id="rId9"/>
    <p:sldId id="315" r:id="rId10"/>
    <p:sldId id="316" r:id="rId11"/>
    <p:sldId id="321" r:id="rId12"/>
    <p:sldId id="304" r:id="rId13"/>
    <p:sldId id="306" r:id="rId14"/>
    <p:sldId id="312" r:id="rId15"/>
  </p:sldIdLst>
  <p:sldSz cx="9144000" cy="6858000" type="screen4x3"/>
  <p:notesSz cx="6797675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108" d="100"/>
          <a:sy n="108" d="100"/>
        </p:scale>
        <p:origin x="171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43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BACCB-4CA2-4402-8713-D5DFEFB1F97C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259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31259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B56744-7C91-474F-B5E3-63F2122D7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7605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05E78-E3F6-4AAE-A3B2-C880516C70C4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6662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1600"/>
            <a:ext cx="2945659" cy="4964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1600"/>
            <a:ext cx="2945659" cy="4964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05A80B-9F38-402E-ADF4-BA7EBC2FD7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538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6B81-CFC5-4407-A4B9-11E886BCC035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EC08-DCD8-4727-91D8-54E01D00636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lideMaste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15777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6B81-CFC5-4407-A4B9-11E886BCC035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EC08-DCD8-4727-91D8-54E01D006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6B81-CFC5-4407-A4B9-11E886BCC035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EC08-DCD8-4727-91D8-54E01D006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6B81-CFC5-4407-A4B9-11E886BCC035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EC08-DCD8-4727-91D8-54E01D006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6B81-CFC5-4407-A4B9-11E886BCC035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EC08-DCD8-4727-91D8-54E01D006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6B81-CFC5-4407-A4B9-11E886BCC035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EC08-DCD8-4727-91D8-54E01D006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6B81-CFC5-4407-A4B9-11E886BCC035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EC08-DCD8-4727-91D8-54E01D006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6B81-CFC5-4407-A4B9-11E886BCC035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EC08-DCD8-4727-91D8-54E01D006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6B81-CFC5-4407-A4B9-11E886BCC035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EC08-DCD8-4727-91D8-54E01D006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6B81-CFC5-4407-A4B9-11E886BCC035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EC08-DCD8-4727-91D8-54E01D006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6B81-CFC5-4407-A4B9-11E886BCC035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EEC08-DCD8-4727-91D8-54E01D006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16B81-CFC5-4407-A4B9-11E886BCC035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EEC08-DCD8-4727-91D8-54E01D00636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lideMaster-EPLUS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15777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eacea.ec.europa.eu/national-policies/eurydice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na.org.mk/" TargetMode="External"/><Relationship Id="rId2" Type="http://schemas.openxmlformats.org/officeDocument/2006/relationships/hyperlink" Target="http://na.org.mk/index.php/mk/eurydice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acea.ec.europa.eu/national-policies/eurydice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acea.ec.europa.eu/national-policies/eurydice/national-description_e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ebgate.ec.europa.eu/fpfis/mwikis/eurydice/index.php/former_Yugoslav_Republic_of_Macedonia:Overview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acea.ec.europa.eu/national-policies/eurydice/national-description_e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mk-MK" sz="2400" b="1" dirty="0">
                <a:latin typeface="+mn-lt"/>
              </a:rPr>
              <a:t>НАЦИОНАЛНА АГЕНЦИЈА ЗА ЕВРОПСКИ ОБРАЗОВНИ ПРОГРАМИ И МОБИЛНОСТ</a:t>
            </a:r>
            <a:endParaRPr lang="en-US" sz="2400" b="1" dirty="0">
              <a:latin typeface="+mn-lt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55000" lnSpcReduction="20000"/>
          </a:bodyPr>
          <a:lstStyle/>
          <a:p>
            <a:pPr marL="0" indent="0" algn="ctr" eaLnBrk="1" hangingPunct="1">
              <a:buNone/>
            </a:pPr>
            <a:endParaRPr lang="mk-MK" sz="2600" dirty="0"/>
          </a:p>
          <a:p>
            <a:pPr marL="0" indent="0" algn="ctr" eaLnBrk="1" hangingPunct="1">
              <a:buNone/>
            </a:pPr>
            <a:endParaRPr lang="mk-MK" sz="2600" dirty="0"/>
          </a:p>
          <a:p>
            <a:pPr marL="0" indent="0" algn="ctr" eaLnBrk="1" hangingPunct="1">
              <a:buNone/>
            </a:pPr>
            <a:endParaRPr lang="mk-MK" sz="2600" dirty="0"/>
          </a:p>
          <a:p>
            <a:pPr marL="1519238" indent="0" algn="ctr" eaLnBrk="1" hangingPunct="1">
              <a:buNone/>
            </a:pPr>
            <a:r>
              <a:rPr lang="mk-MK" sz="9600" b="1" dirty="0"/>
              <a:t>ЕВРИДИКА</a:t>
            </a:r>
            <a:endParaRPr lang="en-US" sz="9600" b="1" dirty="0"/>
          </a:p>
          <a:p>
            <a:pPr marL="1519238" indent="0" algn="ctr" eaLnBrk="1" hangingPunct="1">
              <a:buNone/>
            </a:pPr>
            <a:r>
              <a:rPr lang="mk-MK" sz="2600" b="1" dirty="0"/>
              <a:t>Подобро знаење за подобри политики</a:t>
            </a:r>
            <a:endParaRPr lang="en-US" sz="2600" b="1" dirty="0"/>
          </a:p>
          <a:p>
            <a:pPr marL="1519238" indent="0" algn="ctr" eaLnBrk="1" hangingPunct="1">
              <a:buNone/>
            </a:pPr>
            <a:endParaRPr lang="en-US" sz="2600" b="1" dirty="0"/>
          </a:p>
          <a:p>
            <a:pPr marL="1519238" indent="0" algn="ctr">
              <a:buNone/>
            </a:pPr>
            <a:r>
              <a:rPr lang="fr-FR" sz="2600" b="1" dirty="0">
                <a:hlinkClick r:id="rId2"/>
              </a:rPr>
              <a:t>https://eacea.ec.europa.eu/national-policies/eurydice/</a:t>
            </a:r>
            <a:r>
              <a:rPr lang="fr-FR" sz="2600" b="1" dirty="0"/>
              <a:t> </a:t>
            </a:r>
            <a:endParaRPr lang="mk-MK" sz="2600" b="1" dirty="0"/>
          </a:p>
          <a:p>
            <a:pPr marL="0" indent="0" algn="just" eaLnBrk="1" hangingPunct="1">
              <a:buNone/>
            </a:pPr>
            <a:endParaRPr lang="mk-MK" sz="5400" dirty="0"/>
          </a:p>
          <a:p>
            <a:pPr marL="0" indent="0" algn="just" eaLnBrk="1" hangingPunct="1">
              <a:buNone/>
            </a:pPr>
            <a:endParaRPr lang="mk-MK" sz="1600" dirty="0"/>
          </a:p>
          <a:p>
            <a:pPr marL="0" indent="0" algn="just" eaLnBrk="1" hangingPunct="1">
              <a:buNone/>
            </a:pPr>
            <a:endParaRPr lang="mk-MK" sz="1600" dirty="0"/>
          </a:p>
          <a:p>
            <a:pPr marL="0" indent="0" algn="just" eaLnBrk="1" hangingPunct="1">
              <a:buNone/>
            </a:pPr>
            <a:r>
              <a:rPr lang="mk-MK" sz="2500" dirty="0"/>
              <a:t>Дејан Златковски</a:t>
            </a:r>
            <a:endParaRPr lang="en-US" sz="2500" dirty="0"/>
          </a:p>
          <a:p>
            <a:pPr marL="0" indent="0" algn="just" eaLnBrk="1" hangingPunct="1">
              <a:buNone/>
            </a:pPr>
            <a:r>
              <a:rPr lang="mk-MK" sz="2500" dirty="0"/>
              <a:t>Раководител на одделение, ИКТ</a:t>
            </a:r>
            <a:r>
              <a:rPr lang="en-US" sz="2500" dirty="0"/>
              <a:t> </a:t>
            </a:r>
          </a:p>
          <a:p>
            <a:pPr marL="0" indent="0" algn="just" eaLnBrk="1" hangingPunct="1">
              <a:buNone/>
            </a:pPr>
            <a:r>
              <a:rPr lang="mk-MK" sz="2500" dirty="0"/>
              <a:t>и европски образовни мрежи</a:t>
            </a:r>
            <a:endParaRPr lang="en-US" sz="2500" dirty="0"/>
          </a:p>
          <a:p>
            <a:pPr marL="0" indent="0" algn="just" eaLnBrk="1" hangingPunct="1">
              <a:buNone/>
            </a:pPr>
            <a:endParaRPr lang="mk-MK" sz="2500" dirty="0"/>
          </a:p>
          <a:p>
            <a:pPr marL="0" indent="0" algn="just">
              <a:buNone/>
            </a:pPr>
            <a:r>
              <a:rPr lang="en-US" sz="2500" dirty="0"/>
              <a:t>07 </a:t>
            </a:r>
            <a:r>
              <a:rPr lang="mk-MK" sz="2500" dirty="0"/>
              <a:t>февруари 2019, </a:t>
            </a:r>
            <a:r>
              <a:rPr lang="en-US" sz="2500" dirty="0"/>
              <a:t> </a:t>
            </a:r>
          </a:p>
          <a:p>
            <a:pPr>
              <a:buNone/>
            </a:pPr>
            <a:r>
              <a:rPr lang="mk-MK" sz="2500" b="1" dirty="0"/>
              <a:t>Универзитет Св. Кирил и Методиј</a:t>
            </a:r>
          </a:p>
          <a:p>
            <a:pPr>
              <a:buNone/>
            </a:pPr>
            <a:r>
              <a:rPr lang="mk-MK" sz="2500" b="1" dirty="0"/>
              <a:t>Природно-математички факултет</a:t>
            </a:r>
          </a:p>
          <a:p>
            <a:pPr>
              <a:buNone/>
            </a:pPr>
            <a:r>
              <a:rPr lang="mk-MK" sz="2500" b="1" dirty="0"/>
              <a:t>Скопје</a:t>
            </a:r>
          </a:p>
        </p:txBody>
      </p:sp>
      <p:pic>
        <p:nvPicPr>
          <p:cNvPr id="1026" name="Picture 2" descr="C:\Users\Admin\Desktop\PREZENTACII-2017\Eurydice-color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133600"/>
            <a:ext cx="1714500" cy="1714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Детали за активностите</a:t>
            </a:r>
            <a:r>
              <a:rPr lang="en-US" dirty="0"/>
              <a:t>(2017)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mk-MK" b="1" dirty="0"/>
              <a:t>Превод на Евридика студии и извештаи на македонски од англиски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Comparative Overview on Instruction Time in Full-time Compulsory Education in Europe - 2016/17</a:t>
            </a:r>
          </a:p>
          <a:p>
            <a:pPr lvl="1"/>
            <a:r>
              <a:rPr lang="en-US" dirty="0"/>
              <a:t>Entrepreneurship Education</a:t>
            </a:r>
          </a:p>
          <a:p>
            <a:pPr lvl="1"/>
            <a:r>
              <a:rPr lang="en-US" dirty="0"/>
              <a:t>Highlights Entrepreneurship Education</a:t>
            </a:r>
          </a:p>
          <a:p>
            <a:pPr lvl="1"/>
            <a:r>
              <a:rPr lang="en-US" dirty="0"/>
              <a:t>Comparative Overview on Teachers and School Heads' Salaries and Allowances in Europe 2015/16</a:t>
            </a:r>
          </a:p>
          <a:p>
            <a:pPr lvl="1"/>
            <a:r>
              <a:rPr lang="en-US" dirty="0"/>
              <a:t>National Student Fee and Support Systems in Europe HE 2016/17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/>
              <a:t>Детали за активностите</a:t>
            </a:r>
            <a:r>
              <a:rPr lang="en-US" dirty="0"/>
              <a:t>(201</a:t>
            </a:r>
            <a:r>
              <a:rPr lang="mk-MK" dirty="0"/>
              <a:t>8 и 2019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20000"/>
          </a:bodyPr>
          <a:lstStyle/>
          <a:p>
            <a:r>
              <a:rPr lang="mk-MK" b="1" dirty="0"/>
              <a:t>Учество во изработка на студии 2018</a:t>
            </a:r>
            <a:endParaRPr lang="en-US" b="1" dirty="0"/>
          </a:p>
          <a:p>
            <a:pPr lvl="1"/>
            <a:r>
              <a:rPr lang="en-US" dirty="0"/>
              <a:t>Comparative Overview on Teachers and School Heads' Salaries and Allowances in Europe 201</a:t>
            </a:r>
            <a:r>
              <a:rPr lang="mk-MK" dirty="0"/>
              <a:t>7</a:t>
            </a:r>
            <a:r>
              <a:rPr lang="en-US" dirty="0"/>
              <a:t>/1</a:t>
            </a:r>
            <a:r>
              <a:rPr lang="mk-MK" dirty="0"/>
              <a:t>8</a:t>
            </a:r>
            <a:endParaRPr lang="en-US" dirty="0"/>
          </a:p>
          <a:p>
            <a:pPr lvl="1"/>
            <a:r>
              <a:rPr lang="en-US" dirty="0"/>
              <a:t>National Student Fee and Support Systems in Europe HE 201</a:t>
            </a:r>
            <a:r>
              <a:rPr lang="mk-MK" dirty="0"/>
              <a:t>7</a:t>
            </a:r>
            <a:r>
              <a:rPr lang="en-US" dirty="0"/>
              <a:t>/1</a:t>
            </a:r>
            <a:r>
              <a:rPr lang="mk-MK" dirty="0"/>
              <a:t>8</a:t>
            </a:r>
          </a:p>
          <a:p>
            <a:pPr lvl="1"/>
            <a:r>
              <a:rPr lang="en-US" dirty="0"/>
              <a:t>Early</a:t>
            </a:r>
            <a:r>
              <a:rPr lang="mk-MK" dirty="0"/>
              <a:t> </a:t>
            </a:r>
            <a:r>
              <a:rPr lang="en-US" dirty="0"/>
              <a:t>Child Education and Care  Report;</a:t>
            </a:r>
          </a:p>
          <a:p>
            <a:pPr lvl="1"/>
            <a:r>
              <a:rPr lang="en-US" dirty="0"/>
              <a:t>Digital</a:t>
            </a:r>
            <a:r>
              <a:rPr lang="mk-MK" dirty="0"/>
              <a:t> </a:t>
            </a:r>
            <a:r>
              <a:rPr lang="en-US" dirty="0"/>
              <a:t>Education Report;</a:t>
            </a:r>
          </a:p>
          <a:p>
            <a:r>
              <a:rPr lang="mk-MK" b="1" dirty="0"/>
              <a:t>Учество во изработка на студии 201</a:t>
            </a:r>
            <a:r>
              <a:rPr lang="en-US" b="1" dirty="0"/>
              <a:t>9</a:t>
            </a:r>
          </a:p>
          <a:p>
            <a:pPr lvl="1"/>
            <a:r>
              <a:rPr lang="en-US" dirty="0"/>
              <a:t>Inequalities in Education;</a:t>
            </a:r>
          </a:p>
          <a:p>
            <a:pPr lvl="1"/>
            <a:r>
              <a:rPr lang="en-US" dirty="0"/>
              <a:t>Adult Education Report;</a:t>
            </a:r>
          </a:p>
          <a:p>
            <a:pPr lvl="1"/>
            <a:r>
              <a:rPr lang="en-US" dirty="0"/>
              <a:t>Mobility Scoreboard;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055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b="1" dirty="0"/>
              <a:t>Квалитативни индикатори за </a:t>
            </a:r>
            <a:r>
              <a:rPr lang="en-US" b="1" u="sng" dirty="0"/>
              <a:t>JAF</a:t>
            </a:r>
            <a:endParaRPr lang="mk-MK" sz="2000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610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JAF </a:t>
            </a:r>
            <a:r>
              <a:rPr lang="mk-MK" dirty="0"/>
              <a:t>како алатка за мониторинг на образовните системи</a:t>
            </a:r>
            <a:r>
              <a:rPr lang="en-US" dirty="0"/>
              <a:t>; </a:t>
            </a:r>
          </a:p>
          <a:p>
            <a:r>
              <a:rPr lang="mk-MK" dirty="0"/>
              <a:t>Потекло на </a:t>
            </a:r>
            <a:r>
              <a:rPr lang="en-US" dirty="0"/>
              <a:t>JAF: 2010 </a:t>
            </a:r>
            <a:r>
              <a:rPr lang="mk-MK" dirty="0"/>
              <a:t>Генералниот директорат за вработување, социјални прашања и инклузија ја воведува како дел од работната програма</a:t>
            </a:r>
            <a:r>
              <a:rPr lang="en-US" dirty="0"/>
              <a:t>; </a:t>
            </a:r>
          </a:p>
          <a:p>
            <a:r>
              <a:rPr lang="en-US" dirty="0"/>
              <a:t>2012: </a:t>
            </a:r>
            <a:r>
              <a:rPr lang="mk-MK" dirty="0"/>
              <a:t>Генералниот директорат за образование и обука ја адаптира </a:t>
            </a:r>
            <a:r>
              <a:rPr lang="en-US" dirty="0"/>
              <a:t>JAF</a:t>
            </a:r>
            <a:r>
              <a:rPr lang="mk-MK" dirty="0"/>
              <a:t> за потребите на мониторирање на системите за образование и обука</a:t>
            </a:r>
            <a:r>
              <a:rPr lang="en-US" dirty="0"/>
              <a:t>;</a:t>
            </a:r>
          </a:p>
          <a:p>
            <a:r>
              <a:rPr lang="mk-MK" dirty="0"/>
              <a:t>Дефинирани се индикатори за образование при што постојат шест основни групи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849843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JAF </a:t>
            </a:r>
            <a:r>
              <a:rPr lang="mk-MK" b="1" u="sng" dirty="0"/>
              <a:t>Индикатори за образование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8170863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838200" y="3962400"/>
            <a:ext cx="73914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981200"/>
            <a:ext cx="8686800" cy="1143000"/>
          </a:xfrm>
        </p:spPr>
        <p:txBody>
          <a:bodyPr>
            <a:normAutofit/>
          </a:bodyPr>
          <a:lstStyle/>
          <a:p>
            <a:r>
              <a:rPr lang="mk-MK" sz="4000" dirty="0"/>
              <a:t>Ви благодарам!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316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" dirty="0">
                <a:hlinkClick r:id="rId2"/>
              </a:rPr>
              <a:t>http://na.org.mk/index.php/mk/eurydice.html</a:t>
            </a:r>
            <a:endParaRPr lang="mk-MK" sz="2000" dirty="0"/>
          </a:p>
          <a:p>
            <a:pPr algn="ctr">
              <a:buNone/>
            </a:pPr>
            <a:endParaRPr lang="en-US" sz="2000" dirty="0"/>
          </a:p>
          <a:p>
            <a:pPr algn="ctr">
              <a:buNone/>
            </a:pPr>
            <a:r>
              <a:rPr lang="en-US" sz="2000" dirty="0">
                <a:hlinkClick r:id="rId3"/>
              </a:rPr>
              <a:t>https://www.facebook.com/na.org.mk/</a:t>
            </a:r>
            <a:r>
              <a:rPr lang="en-US" sz="2000" dirty="0"/>
              <a:t> </a:t>
            </a:r>
            <a:endParaRPr lang="mk-MK" sz="2000" dirty="0"/>
          </a:p>
          <a:p>
            <a:pPr>
              <a:buNone/>
            </a:pPr>
            <a:endParaRPr lang="en-US" sz="2000" dirty="0"/>
          </a:p>
          <a:p>
            <a:pPr algn="ctr">
              <a:buNone/>
            </a:pPr>
            <a:r>
              <a:rPr lang="en-US" sz="2000" dirty="0">
                <a:hlinkClick r:id="rId4"/>
              </a:rPr>
              <a:t>https://eacea.ec.europa.eu/national-policies/eurydice/</a:t>
            </a:r>
            <a:r>
              <a:rPr lang="en-US" sz="2000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FAB9-D2CC-4A35-A2FD-DFBD1CDB8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DF4864F-20C3-4256-A1E7-4E455B30F5E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:r>
                  <a:rPr lang="en-US" sz="9600" dirty="0"/>
                  <a:t>P=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9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9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sz="9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num>
                      <m:den>
                        <m:r>
                          <a:rPr lang="en-US" sz="9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sz="9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9600" dirty="0"/>
                  <a:t>?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DF4864F-20C3-4256-A1E7-4E455B30F5E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3334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3100" b="1" dirty="0"/>
              <a:t>Мрежата Евридика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mk-MK" dirty="0"/>
              <a:t>Што претставува мрежата Евридика</a:t>
            </a:r>
            <a:r>
              <a:rPr lang="en-US" dirty="0"/>
              <a:t>?</a:t>
            </a:r>
          </a:p>
          <a:p>
            <a:r>
              <a:rPr lang="mk-MK" dirty="0"/>
              <a:t>Национални описи на системите на образование</a:t>
            </a:r>
            <a:endParaRPr lang="en-US" dirty="0"/>
          </a:p>
          <a:p>
            <a:pPr marL="339725" indent="0">
              <a:buNone/>
            </a:pPr>
            <a:r>
              <a:rPr lang="en-US" dirty="0"/>
              <a:t>(</a:t>
            </a:r>
            <a:r>
              <a:rPr lang="en-US" dirty="0">
                <a:hlinkClick r:id="rId2"/>
              </a:rPr>
              <a:t>https://eacea.ec.europa.eu/national-policies/eurydice/national-description_en</a:t>
            </a:r>
            <a:r>
              <a:rPr lang="en-US" dirty="0"/>
              <a:t>) </a:t>
            </a:r>
          </a:p>
          <a:p>
            <a:r>
              <a:rPr lang="mk-MK" dirty="0"/>
              <a:t>Производи на мрежата Евридика: </a:t>
            </a:r>
            <a:r>
              <a:rPr lang="mk-MK" b="1" dirty="0"/>
              <a:t>Клучни податоци</a:t>
            </a:r>
            <a:r>
              <a:rPr lang="mk-MK" dirty="0"/>
              <a:t>, </a:t>
            </a:r>
            <a:r>
              <a:rPr lang="mk-MK" b="1" dirty="0"/>
              <a:t>Факти и бројки</a:t>
            </a:r>
            <a:r>
              <a:rPr lang="mk-MK" dirty="0"/>
              <a:t>, </a:t>
            </a:r>
            <a:r>
              <a:rPr lang="mk-MK" b="1" dirty="0"/>
              <a:t>Извештаи</a:t>
            </a:r>
          </a:p>
          <a:p>
            <a:r>
              <a:rPr lang="mk-MK" dirty="0"/>
              <a:t>Учество на Националната агенција во извештаите на Евридика;</a:t>
            </a:r>
          </a:p>
          <a:p>
            <a:r>
              <a:rPr lang="mk-MK" dirty="0"/>
              <a:t>Развој на квалитативни индикатори за </a:t>
            </a:r>
            <a:r>
              <a:rPr lang="en-US" dirty="0"/>
              <a:t>Joint Assessment Framework (</a:t>
            </a:r>
            <a:r>
              <a:rPr lang="en-US" b="1" dirty="0"/>
              <a:t>JAF</a:t>
            </a:r>
            <a:r>
              <a:rPr lang="en-US" dirty="0"/>
              <a:t>)</a:t>
            </a:r>
            <a:r>
              <a:rPr lang="mk-MK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536332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mk-MK" dirty="0"/>
              <a:t>Организација и управување со мрежата Евридика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20000"/>
          </a:bodyPr>
          <a:lstStyle/>
          <a:p>
            <a:r>
              <a:rPr lang="mk-MK" dirty="0"/>
              <a:t>Управување на европско ниво од страна на Извршната агенција за образование, аудио визуелни политики и култура во Брисел</a:t>
            </a:r>
            <a:r>
              <a:rPr lang="en-US" dirty="0"/>
              <a:t>;</a:t>
            </a:r>
          </a:p>
          <a:p>
            <a:r>
              <a:rPr lang="en-US" dirty="0"/>
              <a:t>42 </a:t>
            </a:r>
            <a:r>
              <a:rPr lang="mk-MK" dirty="0"/>
              <a:t>национални Евридика канцеларии во </a:t>
            </a:r>
            <a:r>
              <a:rPr lang="en-US" dirty="0"/>
              <a:t>38 </a:t>
            </a:r>
            <a:r>
              <a:rPr lang="mk-MK" dirty="0"/>
              <a:t>држави</a:t>
            </a:r>
            <a:r>
              <a:rPr lang="en-US" dirty="0"/>
              <a:t>;</a:t>
            </a:r>
          </a:p>
          <a:p>
            <a:r>
              <a:rPr lang="mk-MK" dirty="0"/>
              <a:t>Националната агенција за европски образовни програми и мобилност ја имплементира Евридика во Македонија од </a:t>
            </a:r>
            <a:r>
              <a:rPr lang="en-US" dirty="0"/>
              <a:t>2013;</a:t>
            </a:r>
          </a:p>
          <a:p>
            <a:r>
              <a:rPr lang="mk-MK" dirty="0"/>
              <a:t>Годишен буџет за </a:t>
            </a:r>
            <a:r>
              <a:rPr lang="en-US" dirty="0"/>
              <a:t>2017: 37.556,00EUR</a:t>
            </a:r>
            <a:endParaRPr lang="mk-MK" dirty="0"/>
          </a:p>
          <a:p>
            <a:r>
              <a:rPr lang="mk-MK" dirty="0"/>
              <a:t>Годишен буџет за 2018: 42.956,00</a:t>
            </a:r>
            <a:r>
              <a:rPr lang="en-US" dirty="0"/>
              <a:t>EUR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Детали за активностите</a:t>
            </a:r>
            <a:r>
              <a:rPr lang="en-US" dirty="0"/>
              <a:t>(2013)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 fontScale="92500"/>
          </a:bodyPr>
          <a:lstStyle/>
          <a:p>
            <a:r>
              <a:rPr lang="mk-MK" dirty="0"/>
              <a:t>Превод на изданија на Евридика од англиски на македонски</a:t>
            </a:r>
            <a:r>
              <a:rPr lang="en-US" dirty="0"/>
              <a:t>:</a:t>
            </a:r>
          </a:p>
          <a:p>
            <a:pPr lvl="1"/>
            <a:r>
              <a:rPr lang="en-US" sz="2400" i="1" dirty="0"/>
              <a:t>Developing Key Competences at Schools in Europe: Challenges and Opportunities for Policy; </a:t>
            </a:r>
          </a:p>
          <a:p>
            <a:pPr lvl="1"/>
            <a:r>
              <a:rPr lang="en-US" sz="2400" i="1" dirty="0"/>
              <a:t>European HEA: Bologna Process Implementation Report; </a:t>
            </a:r>
          </a:p>
          <a:p>
            <a:pPr lvl="1"/>
            <a:r>
              <a:rPr lang="en-US" sz="2400" i="1" dirty="0"/>
              <a:t>Modernization of the HE in Europe 2011: Funding and the Social Dimension; </a:t>
            </a:r>
          </a:p>
          <a:p>
            <a:pPr lvl="1"/>
            <a:r>
              <a:rPr lang="en-US" sz="2400" i="1" dirty="0"/>
              <a:t>Key Data for Learning and innovation through ICT in schools in Europe</a:t>
            </a:r>
            <a:r>
              <a:rPr lang="mk-MK" sz="2400" i="1" dirty="0"/>
              <a:t>.</a:t>
            </a:r>
            <a:endParaRPr lang="en-US" sz="2400" i="1" dirty="0"/>
          </a:p>
          <a:p>
            <a:r>
              <a:rPr lang="mk-MK" dirty="0"/>
              <a:t>Изработка на содржини за порталот </a:t>
            </a:r>
            <a:r>
              <a:rPr lang="en-US" dirty="0" err="1"/>
              <a:t>Eurypedia</a:t>
            </a:r>
            <a:r>
              <a:rPr lang="en-US" dirty="0"/>
              <a:t>- </a:t>
            </a:r>
            <a:r>
              <a:rPr lang="en-US" sz="2200" dirty="0">
                <a:hlinkClick r:id="rId2"/>
              </a:rPr>
              <a:t>https://webgate.ec.europa.eu/fpfis/mwikis/eurydice/index.php/former_Yugoslav_Republic_of_Macedonia:Overview</a:t>
            </a:r>
            <a:r>
              <a:rPr lang="en-US" sz="2200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Детали за активностите</a:t>
            </a:r>
            <a:r>
              <a:rPr lang="en-US" dirty="0"/>
              <a:t>(2014)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mk-MK" sz="2800" dirty="0"/>
              <a:t>Обезбедување на содржини за учество во следните публикации</a:t>
            </a:r>
            <a:r>
              <a:rPr lang="en-US" sz="2800" dirty="0"/>
              <a:t>:</a:t>
            </a:r>
          </a:p>
          <a:p>
            <a:r>
              <a:rPr lang="en-US" sz="2000" dirty="0"/>
              <a:t>School Evaluation;</a:t>
            </a:r>
          </a:p>
          <a:p>
            <a:r>
              <a:rPr lang="en-US" sz="2000" dirty="0"/>
              <a:t>School and Academic Calendar; </a:t>
            </a:r>
          </a:p>
          <a:p>
            <a:r>
              <a:rPr lang="en-US" sz="2000" dirty="0"/>
              <a:t>Teachers and School Heads Salaries;</a:t>
            </a:r>
          </a:p>
          <a:p>
            <a:r>
              <a:rPr lang="en-US" sz="2000" dirty="0"/>
              <a:t>Diagram of </a:t>
            </a:r>
          </a:p>
          <a:p>
            <a:pPr>
              <a:buNone/>
            </a:pPr>
            <a:r>
              <a:rPr lang="en-US" sz="2000" dirty="0"/>
              <a:t>the System of </a:t>
            </a:r>
          </a:p>
          <a:p>
            <a:pPr>
              <a:buNone/>
            </a:pPr>
            <a:r>
              <a:rPr lang="en-US" sz="2000" dirty="0"/>
              <a:t>Education: </a:t>
            </a:r>
          </a:p>
          <a:p>
            <a:pPr>
              <a:buNone/>
            </a:pPr>
            <a:endParaRPr lang="en-US" sz="2000" dirty="0"/>
          </a:p>
        </p:txBody>
      </p:sp>
      <p:pic>
        <p:nvPicPr>
          <p:cNvPr id="1026" name="Picture 2" descr="C:\Users\Admin\Desktop\New folder (2)\MK-diagra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3124" y="3505200"/>
            <a:ext cx="5772126" cy="28562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mk-MK" sz="4000" dirty="0"/>
              <a:t>Детали за активностите</a:t>
            </a:r>
            <a:r>
              <a:rPr lang="en-US" sz="4000" dirty="0"/>
              <a:t>(2015)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mk-MK" dirty="0"/>
              <a:t>Обезбедување на содржини за учество во следните публикации</a:t>
            </a:r>
            <a:r>
              <a:rPr lang="en-US" dirty="0"/>
              <a:t>:</a:t>
            </a:r>
          </a:p>
          <a:p>
            <a:r>
              <a:rPr lang="en-US" dirty="0"/>
              <a:t>Early child education and care;</a:t>
            </a:r>
          </a:p>
          <a:p>
            <a:r>
              <a:rPr lang="en-US" dirty="0"/>
              <a:t>Teachers salaries;</a:t>
            </a:r>
          </a:p>
          <a:p>
            <a:r>
              <a:rPr lang="en-US" dirty="0"/>
              <a:t>Compulsory education;</a:t>
            </a:r>
          </a:p>
          <a:p>
            <a:r>
              <a:rPr lang="en-US" dirty="0"/>
              <a:t>School and Academic Calendar; </a:t>
            </a:r>
          </a:p>
          <a:p>
            <a:r>
              <a:rPr lang="en-US" dirty="0"/>
              <a:t>Teaching profession in Europe;</a:t>
            </a:r>
          </a:p>
          <a:p>
            <a:r>
              <a:rPr lang="en-US" dirty="0"/>
              <a:t>Instruction time;</a:t>
            </a:r>
          </a:p>
          <a:p>
            <a:r>
              <a:rPr lang="en-US" dirty="0"/>
              <a:t>Entrepreneurship Education.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mk-MK" sz="4000" dirty="0"/>
              <a:t>Детали за активностите</a:t>
            </a:r>
            <a:r>
              <a:rPr lang="en-US" sz="4000" dirty="0"/>
              <a:t>(2016)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mk-MK" dirty="0"/>
              <a:t>Обезбедување на содржини за учество во следните публикации</a:t>
            </a:r>
            <a:r>
              <a:rPr lang="en-US" dirty="0"/>
              <a:t>:</a:t>
            </a:r>
          </a:p>
          <a:p>
            <a:pPr>
              <a:buNone/>
            </a:pPr>
            <a:endParaRPr lang="mk-MK" sz="2000" b="1" dirty="0"/>
          </a:p>
          <a:p>
            <a:r>
              <a:rPr lang="en-US" dirty="0"/>
              <a:t>School and Academic Calendar;</a:t>
            </a:r>
          </a:p>
          <a:p>
            <a:r>
              <a:rPr lang="en-US" dirty="0"/>
              <a:t>Infrastructures for evidence based policy making;</a:t>
            </a:r>
          </a:p>
          <a:p>
            <a:r>
              <a:rPr lang="en-US" dirty="0"/>
              <a:t>Fees and support in Higher Education;</a:t>
            </a:r>
          </a:p>
          <a:p>
            <a:r>
              <a:rPr lang="en-US" dirty="0"/>
              <a:t>Key Data on Teaching Languages </a:t>
            </a:r>
          </a:p>
          <a:p>
            <a:r>
              <a:rPr lang="en-US" dirty="0"/>
              <a:t>Citizenship Education;</a:t>
            </a:r>
          </a:p>
          <a:p>
            <a:r>
              <a:rPr lang="mk-MK" dirty="0"/>
              <a:t>Подготовки за </a:t>
            </a:r>
            <a:r>
              <a:rPr lang="en-US" b="1" u="sng" dirty="0"/>
              <a:t>Teachers’ Report</a:t>
            </a:r>
            <a:r>
              <a:rPr lang="en-US" dirty="0"/>
              <a:t> for 2017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Детали за активностите </a:t>
            </a:r>
            <a:r>
              <a:rPr lang="en-US" dirty="0"/>
              <a:t>(2017)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mk-MK" sz="1800" b="1" dirty="0"/>
              <a:t>Учество во заеднички активности на европско ниво</a:t>
            </a:r>
            <a:r>
              <a:rPr lang="en-US" sz="1800" b="1" dirty="0"/>
              <a:t>:</a:t>
            </a:r>
          </a:p>
          <a:p>
            <a:pPr>
              <a:buNone/>
            </a:pPr>
            <a:endParaRPr lang="en-US" sz="1800" b="1" dirty="0"/>
          </a:p>
          <a:p>
            <a:pPr lvl="1"/>
            <a:r>
              <a:rPr lang="mk-MK" sz="1800" b="1" dirty="0"/>
              <a:t>Национални описи на системите на образование на мрежата Евридика:</a:t>
            </a:r>
            <a:r>
              <a:rPr lang="en-US" sz="1800" b="1" dirty="0"/>
              <a:t> </a:t>
            </a:r>
            <a:r>
              <a:rPr lang="en-US" sz="1800" dirty="0">
                <a:hlinkClick r:id="rId2"/>
              </a:rPr>
              <a:t>https://eacea.ec.europa.eu/national-policies/eurydice/national-description_en</a:t>
            </a:r>
            <a:r>
              <a:rPr lang="en-US" sz="1800" dirty="0"/>
              <a:t> ;  </a:t>
            </a:r>
          </a:p>
          <a:p>
            <a:pPr lvl="1"/>
            <a:r>
              <a:rPr lang="en-US" sz="1800" dirty="0" err="1"/>
              <a:t>Eurypedia</a:t>
            </a:r>
            <a:r>
              <a:rPr lang="en-US" sz="1800" dirty="0"/>
              <a:t> 2017: complete update of Chapter 14; </a:t>
            </a:r>
          </a:p>
          <a:p>
            <a:pPr lvl="1"/>
            <a:r>
              <a:rPr lang="mk-MK" sz="1800" b="1" dirty="0"/>
              <a:t>Учество во изработка на извештаи и студии:</a:t>
            </a:r>
          </a:p>
          <a:p>
            <a:pPr lvl="2">
              <a:buFont typeface="Wingdings" pitchFamily="2" charset="2"/>
              <a:buChar char="§"/>
            </a:pPr>
            <a:r>
              <a:rPr lang="en-US" sz="1400" dirty="0"/>
              <a:t>Citizenship Education - Checking; </a:t>
            </a:r>
          </a:p>
          <a:p>
            <a:pPr lvl="2">
              <a:buFont typeface="Wingdings" pitchFamily="2" charset="2"/>
              <a:buChar char="§"/>
            </a:pPr>
            <a:r>
              <a:rPr lang="en-US" sz="1400" dirty="0"/>
              <a:t>System level monitoring related to Europe 2020 priorities - Reviewing and updating; </a:t>
            </a:r>
          </a:p>
          <a:p>
            <a:pPr lvl="2">
              <a:buFont typeface="Wingdings" pitchFamily="2" charset="2"/>
              <a:buChar char="§"/>
            </a:pPr>
            <a:r>
              <a:rPr lang="en-US" sz="1400" dirty="0"/>
              <a:t>Thematic Report on Teachers -  Data collection; </a:t>
            </a:r>
          </a:p>
          <a:p>
            <a:pPr lvl="2">
              <a:buFont typeface="Wingdings" pitchFamily="2" charset="2"/>
              <a:buChar char="§"/>
            </a:pPr>
            <a:r>
              <a:rPr lang="en-US" sz="1400" dirty="0"/>
              <a:t>Thematic Report on Teachers -  Checking; </a:t>
            </a:r>
          </a:p>
          <a:p>
            <a:pPr lvl="2">
              <a:buFont typeface="Wingdings" pitchFamily="2" charset="2"/>
              <a:buChar char="§"/>
            </a:pPr>
            <a:r>
              <a:rPr lang="en-US" sz="1400" dirty="0"/>
              <a:t>Thematic Report on the Integration of the Migrants - Data collection; </a:t>
            </a:r>
          </a:p>
          <a:p>
            <a:pPr lvl="2">
              <a:buFont typeface="Wingdings" pitchFamily="2" charset="2"/>
              <a:buChar char="§"/>
            </a:pPr>
            <a:r>
              <a:rPr lang="en-US" sz="1400" dirty="0"/>
              <a:t>Instruction Time during Compulsory Education - Update; </a:t>
            </a:r>
          </a:p>
          <a:p>
            <a:pPr lvl="2">
              <a:buFont typeface="Wingdings" pitchFamily="2" charset="2"/>
              <a:buChar char="§"/>
            </a:pPr>
            <a:r>
              <a:rPr lang="en-US" sz="1400" dirty="0"/>
              <a:t>National Student Fee and Support Systems(2017/2018) - Update and checking; </a:t>
            </a:r>
          </a:p>
          <a:p>
            <a:pPr lvl="2">
              <a:buFont typeface="Wingdings" pitchFamily="2" charset="2"/>
              <a:buChar char="§"/>
            </a:pPr>
            <a:r>
              <a:rPr lang="en-US" sz="1400" dirty="0"/>
              <a:t>Teachers and Schools Heads Salaries and Allowances (2017) - Update ; </a:t>
            </a:r>
          </a:p>
          <a:p>
            <a:pPr lvl="1"/>
            <a:r>
              <a:rPr lang="mk-MK" sz="1800" b="1" dirty="0"/>
              <a:t>Промотивни активности</a:t>
            </a:r>
            <a:r>
              <a:rPr lang="en-US" sz="1800" b="1" dirty="0"/>
              <a:t>;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APPT_TEMP_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NAPPT_TEMP_2013</Template>
  <TotalTime>921</TotalTime>
  <Words>811</Words>
  <Application>Microsoft Office PowerPoint</Application>
  <PresentationFormat>On-screen Show (4:3)</PresentationFormat>
  <Paragraphs>111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Cambria Math</vt:lpstr>
      <vt:lpstr>Wingdings</vt:lpstr>
      <vt:lpstr>NAPPT_TEMP_2013</vt:lpstr>
      <vt:lpstr>НАЦИОНАЛНА АГЕНЦИЈА ЗА ЕВРОПСКИ ОБРАЗОВНИ ПРОГРАМИ И МОБИЛНОСТ</vt:lpstr>
      <vt:lpstr>PowerPoint Presentation</vt:lpstr>
      <vt:lpstr>Мрежата Евридика</vt:lpstr>
      <vt:lpstr>Организација и управување со мрежата Евридика</vt:lpstr>
      <vt:lpstr>Детали за активностите(2013)</vt:lpstr>
      <vt:lpstr>Детали за активностите(2014)</vt:lpstr>
      <vt:lpstr>Детали за активностите(2015)</vt:lpstr>
      <vt:lpstr>Детали за активностите(2016)</vt:lpstr>
      <vt:lpstr>Детали за активностите (2017)</vt:lpstr>
      <vt:lpstr>Детали за активностите(2017)</vt:lpstr>
      <vt:lpstr>Детали за активностите(2018 и 2019)</vt:lpstr>
      <vt:lpstr>Квалитативни индикатори за JAF</vt:lpstr>
      <vt:lpstr>JAF Индикатори за образование</vt:lpstr>
      <vt:lpstr>Ви благодарам!</vt:lpstr>
    </vt:vector>
  </TitlesOfParts>
  <Company>NA MKD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E+</dc:title>
  <dc:creator>GV</dc:creator>
  <cp:lastModifiedBy>Dejan Zlatkovski</cp:lastModifiedBy>
  <cp:revision>141</cp:revision>
  <dcterms:created xsi:type="dcterms:W3CDTF">2013-03-13T11:43:09Z</dcterms:created>
  <dcterms:modified xsi:type="dcterms:W3CDTF">2019-02-06T13:28:11Z</dcterms:modified>
</cp:coreProperties>
</file>